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62"/>
  </p:notesMasterIdLst>
  <p:handoutMasterIdLst>
    <p:handoutMasterId r:id="rId63"/>
  </p:handoutMasterIdLst>
  <p:sldIdLst>
    <p:sldId id="1373" r:id="rId2"/>
    <p:sldId id="1321" r:id="rId3"/>
    <p:sldId id="1304" r:id="rId4"/>
    <p:sldId id="1305" r:id="rId5"/>
    <p:sldId id="1339" r:id="rId6"/>
    <p:sldId id="1378" r:id="rId7"/>
    <p:sldId id="747" r:id="rId8"/>
    <p:sldId id="1340" r:id="rId9"/>
    <p:sldId id="1341" r:id="rId10"/>
    <p:sldId id="1342" r:id="rId11"/>
    <p:sldId id="1343" r:id="rId12"/>
    <p:sldId id="1344" r:id="rId13"/>
    <p:sldId id="1345" r:id="rId14"/>
    <p:sldId id="1346" r:id="rId15"/>
    <p:sldId id="1348" r:id="rId16"/>
    <p:sldId id="1349" r:id="rId17"/>
    <p:sldId id="1365" r:id="rId18"/>
    <p:sldId id="1366" r:id="rId19"/>
    <p:sldId id="1350" r:id="rId20"/>
    <p:sldId id="1351" r:id="rId21"/>
    <p:sldId id="1352" r:id="rId22"/>
    <p:sldId id="1347" r:id="rId23"/>
    <p:sldId id="1367" r:id="rId24"/>
    <p:sldId id="1353" r:id="rId25"/>
    <p:sldId id="1357" r:id="rId26"/>
    <p:sldId id="1358" r:id="rId27"/>
    <p:sldId id="1359" r:id="rId28"/>
    <p:sldId id="1360" r:id="rId29"/>
    <p:sldId id="1356" r:id="rId30"/>
    <p:sldId id="1361" r:id="rId31"/>
    <p:sldId id="1354" r:id="rId32"/>
    <p:sldId id="1355" r:id="rId33"/>
    <p:sldId id="774" r:id="rId34"/>
    <p:sldId id="842" r:id="rId35"/>
    <p:sldId id="1363" r:id="rId36"/>
    <p:sldId id="1364" r:id="rId37"/>
    <p:sldId id="1368" r:id="rId38"/>
    <p:sldId id="1369" r:id="rId39"/>
    <p:sldId id="1370" r:id="rId40"/>
    <p:sldId id="1377" r:id="rId41"/>
    <p:sldId id="1371" r:id="rId42"/>
    <p:sldId id="1376" r:id="rId43"/>
    <p:sldId id="1374" r:id="rId44"/>
    <p:sldId id="1372" r:id="rId45"/>
    <p:sldId id="1202" r:id="rId46"/>
    <p:sldId id="1195" r:id="rId47"/>
    <p:sldId id="1325" r:id="rId48"/>
    <p:sldId id="1326" r:id="rId49"/>
    <p:sldId id="1328" r:id="rId50"/>
    <p:sldId id="1327" r:id="rId51"/>
    <p:sldId id="1329" r:id="rId52"/>
    <p:sldId id="1330" r:id="rId53"/>
    <p:sldId id="1331" r:id="rId54"/>
    <p:sldId id="1332" r:id="rId55"/>
    <p:sldId id="1333" r:id="rId56"/>
    <p:sldId id="1334" r:id="rId57"/>
    <p:sldId id="1335" r:id="rId58"/>
    <p:sldId id="1336" r:id="rId59"/>
    <p:sldId id="1337" r:id="rId60"/>
    <p:sldId id="1338" r:id="rId61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601" autoAdjust="0"/>
  </p:normalViewPr>
  <p:slideViewPr>
    <p:cSldViewPr>
      <p:cViewPr varScale="1">
        <p:scale>
          <a:sx n="63" d="100"/>
          <a:sy n="63" d="100"/>
        </p:scale>
        <p:origin x="201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09.03.2023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09.03.2023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YPzwAUIONxkURGICd3pwstmxFe7LqiTCeG3+GEeJiwo=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2121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binary_sensor</a:t>
            </a:r>
            <a:r>
              <a:rPr lang="en-US" dirty="0"/>
              <a:t>:</a:t>
            </a:r>
          </a:p>
          <a:p>
            <a:r>
              <a:rPr lang="en-US" dirty="0"/>
              <a:t>  - platform: </a:t>
            </a:r>
            <a:r>
              <a:rPr lang="en-US" dirty="0" err="1"/>
              <a:t>gpio</a:t>
            </a:r>
            <a:endParaRPr lang="en-US" dirty="0"/>
          </a:p>
          <a:p>
            <a:r>
              <a:rPr lang="en-US" dirty="0"/>
              <a:t>    pin: 25</a:t>
            </a:r>
          </a:p>
          <a:p>
            <a:r>
              <a:rPr lang="en-US" dirty="0"/>
              <a:t>    name: "PIR Sensor"</a:t>
            </a:r>
          </a:p>
          <a:p>
            <a:r>
              <a:rPr lang="en-US" dirty="0"/>
              <a:t>    </a:t>
            </a:r>
            <a:r>
              <a:rPr lang="en-US" dirty="0" err="1"/>
              <a:t>device_class</a:t>
            </a:r>
            <a:r>
              <a:rPr lang="en-US" dirty="0"/>
              <a:t>: motion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297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binary_sensor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-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platform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gpio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pin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25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motion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device_class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motion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sensor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-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platform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dht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pin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27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temperature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temperature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humidity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humidity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update_interval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10s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0161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esphome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esp00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friendly_name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esp00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esp32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board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esp32dev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framework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type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arduino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Enable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logging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logger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Enable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Home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Assistant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API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api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encryption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key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"hS76PHcD/xiF8YgKi1p3I/xseqqfPx+tX5GSdVdoFIc="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ota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password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"81c24340d4c4bc5d7c93c646e9f4fe87"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wifi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ssid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800000"/>
                </a:solidFill>
                <a:effectLst/>
                <a:latin typeface="ui-monospace"/>
              </a:rPr>
              <a:t>!</a:t>
            </a:r>
            <a:r>
              <a:rPr lang="de-AT" b="0" dirty="0" err="1">
                <a:solidFill>
                  <a:srgbClr val="800000"/>
                </a:solidFill>
                <a:effectLst/>
                <a:latin typeface="ui-monospace"/>
              </a:rPr>
              <a:t>secret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wifi_ssid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password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800000"/>
                </a:solidFill>
                <a:effectLst/>
                <a:latin typeface="ui-monospace"/>
              </a:rPr>
              <a:t>!</a:t>
            </a:r>
            <a:r>
              <a:rPr lang="de-AT" b="0" dirty="0" err="1">
                <a:solidFill>
                  <a:srgbClr val="800000"/>
                </a:solidFill>
                <a:effectLst/>
                <a:latin typeface="ui-monospace"/>
              </a:rPr>
              <a:t>secret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wifi_password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Enable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fallback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hotspot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(captive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portal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) in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case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wifi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connection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fails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ap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ssid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"Esp00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Fallback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 Hotspot"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password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"hNwc9rV6IQkY"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captive_portal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</a:p>
          <a:p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binary_sensor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-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platform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gpio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pin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25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motion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device_class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motion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sensor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-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platform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dht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pin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27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temperature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temperature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humidity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humidity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update_interval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10s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light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-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platform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status_led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led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pin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GPIO2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172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esphome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esp-oled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friendly_name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esp-oled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esp32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board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esp32dev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framework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type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arduino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Enable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logging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logger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Enable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Home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Assistant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API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api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encryption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key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"W3Bm6zru93i72lMs5M/+gkF85WzqDWoWJN5U2j7HiEk="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ota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password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"17a4c35f7526e1f052679b51430add11"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wifi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ssid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800000"/>
                </a:solidFill>
                <a:effectLst/>
                <a:latin typeface="ui-monospace"/>
              </a:rPr>
              <a:t>!</a:t>
            </a:r>
            <a:r>
              <a:rPr lang="de-AT" b="0" dirty="0" err="1">
                <a:solidFill>
                  <a:srgbClr val="800000"/>
                </a:solidFill>
                <a:effectLst/>
                <a:latin typeface="ui-monospace"/>
              </a:rPr>
              <a:t>secret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wifi_ssid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password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800000"/>
                </a:solidFill>
                <a:effectLst/>
                <a:latin typeface="ui-monospace"/>
              </a:rPr>
              <a:t>!</a:t>
            </a:r>
            <a:r>
              <a:rPr lang="de-AT" b="0" dirty="0" err="1">
                <a:solidFill>
                  <a:srgbClr val="800000"/>
                </a:solidFill>
                <a:effectLst/>
                <a:latin typeface="ui-monospace"/>
              </a:rPr>
              <a:t>secret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wifi_password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#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Enable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fallback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hotspot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(captive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portal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) in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case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wifi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connection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08000"/>
                </a:solidFill>
                <a:effectLst/>
                <a:latin typeface="ui-monospace"/>
              </a:rPr>
              <a:t>fails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ap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ssid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Esp-Oled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Fallback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 Hotspot"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password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"KydIDtDwVoD5"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captive_portal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sensor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-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platform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dht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pin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25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temperature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"OLED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Temperature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id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oled_temperature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humidity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name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"OLED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Humidity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id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oled_humidity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update_interval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10s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font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>
                <a:solidFill>
                  <a:srgbClr val="008000"/>
                </a:solidFill>
                <a:effectLst/>
                <a:latin typeface="ui-monospace"/>
              </a:rPr>
              <a:t># gfonts://family[@weight]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- </a:t>
            </a: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file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gfonts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://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Roboto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id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roboto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size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20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- </a:t>
            </a: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file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type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gfonts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family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Roboto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weight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900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id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font2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size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16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i2c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>
                <a:solidFill>
                  <a:srgbClr val="000099"/>
                </a:solidFill>
                <a:effectLst/>
                <a:latin typeface="ui-monospace"/>
              </a:rPr>
              <a:t>sda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5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scl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98658"/>
                </a:solidFill>
                <a:effectLst/>
                <a:latin typeface="ui-monospace"/>
              </a:rPr>
              <a:t>4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display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-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platform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ssd1306_i2c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model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"SSD1306 128x64"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address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</a:t>
            </a:r>
            <a:r>
              <a:rPr lang="de-AT" b="0" dirty="0">
                <a:solidFill>
                  <a:srgbClr val="3030C0"/>
                </a:solidFill>
                <a:effectLst/>
                <a:latin typeface="ui-monospace"/>
              </a:rPr>
              <a:t>0x3C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  <a:r>
              <a:rPr lang="de-AT" b="0" dirty="0" err="1">
                <a:solidFill>
                  <a:srgbClr val="000099"/>
                </a:solidFill>
                <a:effectLst/>
                <a:latin typeface="ui-monospace"/>
              </a:rPr>
              <a:t>lambda</a:t>
            </a: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: |-</a:t>
            </a:r>
          </a:p>
          <a:p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it.printf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(0, 0,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id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(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roboto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), "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Temp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: %.2f",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id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(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oled_temperature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).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state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);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     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it.printf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(0, 20,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id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(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roboto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), "Hum: %.2f", 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id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(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oled_humidity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).</a:t>
            </a:r>
            <a:r>
              <a:rPr lang="de-AT" b="0" dirty="0" err="1">
                <a:solidFill>
                  <a:srgbClr val="0451A5"/>
                </a:solidFill>
                <a:effectLst/>
                <a:latin typeface="ui-monospace"/>
              </a:rPr>
              <a:t>state</a:t>
            </a:r>
            <a:r>
              <a:rPr lang="de-AT" b="0" dirty="0">
                <a:solidFill>
                  <a:srgbClr val="0451A5"/>
                </a:solidFill>
                <a:effectLst/>
                <a:latin typeface="ui-monospace"/>
              </a:rPr>
              <a:t>);</a:t>
            </a:r>
            <a:endParaRPr lang="de-AT" b="0" dirty="0">
              <a:solidFill>
                <a:srgbClr val="000000"/>
              </a:solidFill>
              <a:effectLst/>
              <a:latin typeface="ui-monospace"/>
            </a:endParaRPr>
          </a:p>
          <a:p>
            <a:br>
              <a:rPr lang="de-AT" b="0" dirty="0">
                <a:solidFill>
                  <a:srgbClr val="000000"/>
                </a:solidFill>
                <a:effectLst/>
                <a:latin typeface="ui-monospace"/>
              </a:rPr>
            </a:br>
            <a:r>
              <a:rPr lang="de-AT" b="0" dirty="0">
                <a:solidFill>
                  <a:srgbClr val="000000"/>
                </a:solidFill>
                <a:effectLst/>
                <a:latin typeface="ui-monospace"/>
              </a:rPr>
              <a:t>   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5442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506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home.io/" TargetMode="External"/><Relationship Id="rId2" Type="http://schemas.openxmlformats.org/officeDocument/2006/relationships/hyperlink" Target="https://www.tasmota.info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FYBPJMd2M&amp;ab_channel=MakerTutor" TargetMode="External"/><Relationship Id="rId2" Type="http://schemas.openxmlformats.org/officeDocument/2006/relationships/hyperlink" Target="https://esphome.io/custom/custom_component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xy70/Venetian-Blinds-Control/blob/master/components/venetian_blinds/venetian_blinds.cpp" TargetMode="External"/><Relationship Id="rId2" Type="http://schemas.openxmlformats.org/officeDocument/2006/relationships/hyperlink" Target="https://www.youtube.com/watch?v=dk5yDBRHhbQ&amp;ab_channel=VaclavChaloupka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nsirion.com/de/umweltsensoren/evaluationskit-sek-environmental-sensing/evaluationskit-sek-scd41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esphome.github.io/esp-web-tools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esphome.io/guides/getting_started_command_line.html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407A4-09EB-B957-0EE8-B28CAD56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 ESP-basierter Geräte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A14B53-B8DC-A2B1-D3A2-FE6FE3F19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Shellies </a:t>
            </a:r>
            <a:r>
              <a:rPr lang="de-AT" dirty="0">
                <a:sym typeface="Wingdings" panose="05000000000000000000" pitchFamily="2" charset="2"/>
              </a:rPr>
              <a:t> direkte Integration</a:t>
            </a:r>
          </a:p>
          <a:p>
            <a:r>
              <a:rPr lang="de-AT" dirty="0">
                <a:sym typeface="Wingdings" panose="05000000000000000000" pitchFamily="2" charset="2"/>
              </a:rPr>
              <a:t>Viele Marken und Eigenbau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Programmieren mit ESP-IDF</a:t>
            </a:r>
          </a:p>
          <a:p>
            <a:pPr lvl="2"/>
            <a:r>
              <a:rPr lang="de-AT" dirty="0">
                <a:sym typeface="Wingdings" panose="05000000000000000000" pitchFamily="2" charset="2"/>
              </a:rPr>
              <a:t>Lernkurve</a:t>
            </a:r>
          </a:p>
          <a:p>
            <a:pPr lvl="2"/>
            <a:r>
              <a:rPr lang="de-AT" dirty="0">
                <a:sym typeface="Wingdings" panose="05000000000000000000" pitchFamily="2" charset="2"/>
              </a:rPr>
              <a:t>Alle Möglichkeiten</a:t>
            </a:r>
          </a:p>
          <a:p>
            <a:pPr lvl="1"/>
            <a:r>
              <a:rPr lang="de-AT" dirty="0" err="1">
                <a:sym typeface="Wingdings" panose="05000000000000000000" pitchFamily="2" charset="2"/>
              </a:rPr>
              <a:t>Tasmota</a:t>
            </a:r>
            <a:r>
              <a:rPr lang="de-AT" dirty="0">
                <a:sym typeface="Wingdings" panose="05000000000000000000" pitchFamily="2" charset="2"/>
              </a:rPr>
              <a:t> (</a:t>
            </a:r>
            <a:r>
              <a:rPr lang="de-AT" dirty="0">
                <a:sym typeface="Wingdings" panose="05000000000000000000" pitchFamily="2" charset="2"/>
                <a:hlinkClick r:id="rId2"/>
              </a:rPr>
              <a:t>https://www.tasmota.info/</a:t>
            </a:r>
            <a:r>
              <a:rPr lang="de-AT" dirty="0">
                <a:sym typeface="Wingdings" panose="05000000000000000000" pitchFamily="2" charset="2"/>
              </a:rPr>
              <a:t> )</a:t>
            </a:r>
          </a:p>
          <a:p>
            <a:pPr lvl="2"/>
            <a:r>
              <a:rPr lang="de-AT" dirty="0"/>
              <a:t>Theo-Arends-</a:t>
            </a:r>
            <a:r>
              <a:rPr lang="de-AT" dirty="0" err="1"/>
              <a:t>Sonoff</a:t>
            </a:r>
            <a:r>
              <a:rPr lang="de-AT" dirty="0"/>
              <a:t>-MQTT-OTA</a:t>
            </a:r>
          </a:p>
          <a:p>
            <a:pPr lvl="2"/>
            <a:r>
              <a:rPr lang="de-AT" dirty="0" err="1"/>
              <a:t>Flashen</a:t>
            </a:r>
            <a:r>
              <a:rPr lang="de-AT" dirty="0"/>
              <a:t> vieler ESP-Geräte möglich</a:t>
            </a:r>
          </a:p>
          <a:p>
            <a:pPr lvl="1"/>
            <a:r>
              <a:rPr lang="de-AT" dirty="0" err="1"/>
              <a:t>ESPHome</a:t>
            </a:r>
            <a:r>
              <a:rPr lang="de-AT" dirty="0"/>
              <a:t> (</a:t>
            </a:r>
            <a:r>
              <a:rPr lang="de-AT" dirty="0">
                <a:hlinkClick r:id="rId3"/>
              </a:rPr>
              <a:t>https://esphome.io/</a:t>
            </a:r>
            <a:r>
              <a:rPr lang="de-AT" dirty="0"/>
              <a:t> )</a:t>
            </a:r>
          </a:p>
          <a:p>
            <a:pPr lvl="2"/>
            <a:r>
              <a:rPr lang="de-AT" dirty="0"/>
              <a:t>Einfacher „Baukasten“ für eigene ESP-Geräte</a:t>
            </a:r>
          </a:p>
          <a:p>
            <a:pPr lvl="2"/>
            <a:r>
              <a:rPr lang="de-AT" dirty="0"/>
              <a:t>Konfigurieren statt programmieren</a:t>
            </a:r>
          </a:p>
          <a:p>
            <a:pPr lvl="2"/>
            <a:r>
              <a:rPr lang="de-AT" dirty="0"/>
              <a:t>Sehr gute HA-Integration</a:t>
            </a:r>
          </a:p>
          <a:p>
            <a:pPr lvl="2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1453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690AD-EF57-B294-3511-84087411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eigenes Device übernehmen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A0D58B-8C03-C084-AF30-A64A11B81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203D10-0A82-9259-141A-0ACFB5E0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2352675"/>
            <a:ext cx="49244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174D4-CC43-E74A-9C4C-B6A4132D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Fertige </a:t>
            </a:r>
            <a:r>
              <a:rPr lang="de-AT" dirty="0" err="1"/>
              <a:t>Config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759743-511E-0B0B-75D5-97483C20C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41873-D44C-A196-BECF-0F8B74D0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1075"/>
            <a:ext cx="70389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9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E7B44-E61D-10DC-55C2-B6BD5B7E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ESP32 - </a:t>
            </a:r>
            <a:r>
              <a:rPr lang="de-AT" dirty="0" err="1"/>
              <a:t>install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9E5F36-6637-2266-1722-B4662B88C3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AE521B-961E-6405-9923-FAF66F0F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08" y="1268413"/>
            <a:ext cx="8801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5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BA0BE-F77A-810F-8E12-827431B7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Erstinstallation über USB-Kabel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0B0BFC-E544-6FD5-BC6E-01990F84CA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Eigener Rechner oder </a:t>
            </a:r>
            <a:r>
              <a:rPr lang="de-AT" dirty="0" err="1"/>
              <a:t>Odroid</a:t>
            </a:r>
            <a:endParaRPr lang="de-AT" dirty="0"/>
          </a:p>
          <a:p>
            <a:pPr lvl="1"/>
            <a:r>
              <a:rPr lang="de-AT" dirty="0"/>
              <a:t>Performance am eigenen Rechner besser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8D1530-D542-882C-5FC8-8A7D816B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220" y="2348880"/>
            <a:ext cx="5606116" cy="46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63F05-4ACC-63B9-FA20-47EC48E4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Build</a:t>
            </a:r>
            <a:r>
              <a:rPr lang="de-AT" dirty="0"/>
              <a:t> Project </a:t>
            </a:r>
            <a:r>
              <a:rPr lang="de-AT" dirty="0">
                <a:sym typeface="Wingdings" panose="05000000000000000000" pitchFamily="2" charset="2"/>
              </a:rPr>
              <a:t> Download dauert …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04BA65-AD70-5B9D-4B78-4DA0546F2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97099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018837-5290-14F2-C64B-3E46A821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34852"/>
            <a:ext cx="6891116" cy="52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8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04903-ACD6-3DCD-0C48-1246164A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endlich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025824-6417-2B1C-F078-FD8A5C48B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Download, dann Open </a:t>
            </a:r>
            <a:r>
              <a:rPr lang="de-AT" dirty="0" err="1"/>
              <a:t>ESPHome</a:t>
            </a:r>
            <a:r>
              <a:rPr lang="de-AT" dirty="0"/>
              <a:t> Web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5A8794-3B73-7946-7649-39BFD0998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763964"/>
            <a:ext cx="65532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155F1-433A-CC20-5FC0-2C619068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Mit ESP aus Browser heraus lokal verbinden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51D347-D0B4-FF4C-34A8-F46BAD4CE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DE009D-822D-C5E8-F40D-1FD91169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24744"/>
            <a:ext cx="5126137" cy="54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F2742-A497-CABC-1FE1-44BC4E20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ESP32 an Notebook anschließen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3858C7-3D18-516B-B80A-CA2976DEF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335" y="1124917"/>
            <a:ext cx="8207375" cy="4608165"/>
          </a:xfrm>
        </p:spPr>
        <p:txBody>
          <a:bodyPr/>
          <a:lstStyle/>
          <a:p>
            <a:r>
              <a:rPr lang="de-AT" sz="2400" dirty="0"/>
              <a:t>Prüfen über Gerätemanager</a:t>
            </a:r>
          </a:p>
          <a:p>
            <a:r>
              <a:rPr lang="de-AT" sz="2400" dirty="0"/>
              <a:t>Probleme</a:t>
            </a:r>
          </a:p>
          <a:p>
            <a:pPr lvl="1"/>
            <a:r>
              <a:rPr lang="de-AT" sz="2200" dirty="0"/>
              <a:t>Steckrichtung</a:t>
            </a:r>
          </a:p>
          <a:p>
            <a:pPr lvl="1"/>
            <a:r>
              <a:rPr lang="de-AT" sz="2200" dirty="0"/>
              <a:t>Kabel</a:t>
            </a:r>
          </a:p>
          <a:p>
            <a:pPr lvl="1"/>
            <a:r>
              <a:rPr lang="de-AT" sz="2200" dirty="0"/>
              <a:t>Treiber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C24554-4667-08BC-6F3F-D81330E24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277" y="3068960"/>
            <a:ext cx="5112568" cy="34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41F307-6FAF-0EA6-1CD0-1556D053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Firefox macht Schwierigkeiten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DB7630-E768-94AC-36DE-6D4B57A44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868C66-8DFA-2D5A-D1AB-F433E4A7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24744"/>
            <a:ext cx="4970884" cy="507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26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E23B8-386D-919F-D838-ED3E1D2A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Install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F35B57-4584-B5D1-FD3E-744DFBAC6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A0046F-EF9E-4204-5245-51272704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519237"/>
            <a:ext cx="63055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EA7A6-D78D-64EC-3406-719FBD1C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EspHome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613E98-E784-DB1D-7ADB-E73DE815D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000" dirty="0"/>
              <a:t>Plattform zur einfachen Integration ESP32-basierter Geräte</a:t>
            </a:r>
          </a:p>
          <a:p>
            <a:pPr lvl="1"/>
            <a:r>
              <a:rPr lang="de-AT" sz="1800" dirty="0"/>
              <a:t>Geräte am Markt </a:t>
            </a:r>
          </a:p>
          <a:p>
            <a:pPr lvl="1"/>
            <a:r>
              <a:rPr lang="de-AT" sz="1800" dirty="0"/>
              <a:t>Eigenbau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8A4814-BE2F-C56C-A5DC-EF7CD31F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416824" cy="36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5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98DE1-A885-AFB2-8C04-AD5B9B52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Firmware hochladen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C76BD6-5B9D-4897-9D66-70C6BC691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CE4585-66BB-6478-96DA-250AC992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029667"/>
            <a:ext cx="79152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98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968D5E-802E-DBFC-DF2A-30982A4C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Dauert wieder etwas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3C1249-F4D6-0566-D426-B43104A6B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29A1A0-696C-2D80-74AF-138CE4B0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52" y="1545752"/>
            <a:ext cx="3795052" cy="34075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27FB47-D361-99DA-D979-DB665969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99" y="1556791"/>
            <a:ext cx="3842910" cy="33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3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EAE3A-9265-7626-B0F4-CC937C37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 … bis zum Erfolg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58E000-6C78-0C57-7A48-95E2590D7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FBBD4E-5860-49CA-07B1-55EFB628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268413"/>
            <a:ext cx="59245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0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A7832-0CA0-7803-524A-D246FB33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Wenn ESP nicht </a:t>
            </a:r>
            <a:r>
              <a:rPr lang="de-AT" dirty="0" err="1"/>
              <a:t>flashbar</a:t>
            </a:r>
            <a:r>
              <a:rPr lang="de-AT" dirty="0"/>
              <a:t>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BAC371-630C-0C28-CEC8-1C03AE47A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SW1 oder </a:t>
            </a:r>
            <a:r>
              <a:rPr lang="de-AT" dirty="0" err="1"/>
              <a:t>boot</a:t>
            </a:r>
            <a:r>
              <a:rPr lang="de-AT" dirty="0"/>
              <a:t> drücken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FAE9DD-213A-0A76-91F8-B6C3353C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951037"/>
            <a:ext cx="61341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5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8A6BA-DE04-1B53-EBC5-2A7A2181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Kontrolle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A85EDD-718D-B904-25A2-F725AE272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3C9C3E-5E0A-DCE3-5444-A823CB1D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864380"/>
            <a:ext cx="6372225" cy="19431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5D75A6-AFFF-C9F2-90DC-A07EB265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727" y="2794459"/>
            <a:ext cx="63341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02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EC264-7C99-C768-3AB0-CB90DA5B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3" y="30541"/>
            <a:ext cx="8229600" cy="1143000"/>
          </a:xfrm>
        </p:spPr>
        <p:txBody>
          <a:bodyPr/>
          <a:lstStyle/>
          <a:p>
            <a:r>
              <a:rPr lang="de-AT" dirty="0"/>
              <a:t>OTA-Update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FE558A-F466-CB8F-0590-19610367C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 err="1"/>
              <a:t>Configänderung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9FFF4A-8241-0E7D-AF73-D0F68602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72" y="1784647"/>
            <a:ext cx="7016335" cy="50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23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39E70-33BC-6D46-5CC8-B8267D01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Save,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diesmal OTA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055F6-35D7-AF04-4A89-AA96080800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A9F78E-EE2D-90E8-95EF-14462D35F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76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5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E40AA-7420-72AA-DF3A-32DF0F6F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Compile</a:t>
            </a:r>
            <a:r>
              <a:rPr lang="de-AT" dirty="0"/>
              <a:t>, Link, Flash wird transparent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7B5CF9-9A46-8982-9CCB-2D00186F66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DC4525-DB67-541C-4DBB-B83C656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243"/>
            <a:ext cx="90773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5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CCAEB-F22A-AAEC-F62B-CF29C81B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Alles 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DAC4AE-9D54-DA53-215C-19435B998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FEB562-7B78-0B89-6689-CD0BA920B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268413"/>
            <a:ext cx="81438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4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AC0A5-F55E-B694-18D2-13A994C7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Einbindung in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C4C66B-74A2-ED49-1D9C-34C96BDDE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CDC0B4-E5E3-C92E-4304-00207F78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37" y="1385554"/>
            <a:ext cx="3825924" cy="17767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02CCB8-C41B-62AF-7A86-7E67E3C3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695700"/>
            <a:ext cx="3724275" cy="21812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F7A2828-7D2B-9FDC-3E35-FEC59F89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528853"/>
            <a:ext cx="4536504" cy="226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43CDF-8DFE-1778-B83B-216C8D21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Jeder installiert sein Device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A3262B-375B-1597-8570-8FB42051D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125091"/>
            <a:ext cx="4731113" cy="4608165"/>
          </a:xfrm>
        </p:spPr>
        <p:txBody>
          <a:bodyPr/>
          <a:lstStyle/>
          <a:p>
            <a:r>
              <a:rPr lang="de-AT" sz="2400" dirty="0" err="1"/>
              <a:t>Gedockert</a:t>
            </a:r>
            <a:endParaRPr lang="de-AT" sz="2400" dirty="0"/>
          </a:p>
          <a:p>
            <a:pPr lvl="1"/>
            <a:r>
              <a:rPr lang="de-AT" sz="2200" dirty="0"/>
              <a:t>http://192.168.1.76:5062</a:t>
            </a:r>
          </a:p>
          <a:p>
            <a:r>
              <a:rPr lang="de-AT" sz="2400" dirty="0"/>
              <a:t>Start</a:t>
            </a:r>
          </a:p>
          <a:p>
            <a:pPr lvl="1"/>
            <a:r>
              <a:rPr lang="de-AT" sz="2000" dirty="0"/>
              <a:t>Firmware über das ESP-Home-</a:t>
            </a:r>
            <a:r>
              <a:rPr lang="de-AT" sz="2000" dirty="0" err="1"/>
              <a:t>AddOn</a:t>
            </a:r>
            <a:endParaRPr lang="de-AT" sz="2000" dirty="0"/>
          </a:p>
          <a:p>
            <a:pPr lvl="1"/>
            <a:r>
              <a:rPr lang="de-AT" sz="2000" dirty="0"/>
              <a:t>Device trägt den Namen Esp03, wobei 03 die Nummer deines HA ist</a:t>
            </a:r>
          </a:p>
          <a:p>
            <a:pPr lvl="1"/>
            <a:r>
              <a:rPr lang="de-AT" sz="2000" dirty="0"/>
              <a:t>Netzwerk</a:t>
            </a:r>
          </a:p>
          <a:p>
            <a:pPr lvl="2"/>
            <a:r>
              <a:rPr lang="de-AT" sz="1800" dirty="0"/>
              <a:t>SSID: ????</a:t>
            </a:r>
          </a:p>
          <a:p>
            <a:pPr lvl="2"/>
            <a:r>
              <a:rPr lang="de-AT" sz="1800" dirty="0"/>
              <a:t>Passwort: ???</a:t>
            </a:r>
          </a:p>
          <a:p>
            <a:pPr lvl="1"/>
            <a:r>
              <a:rPr lang="de-AT" sz="2000" dirty="0" err="1"/>
              <a:t>Encryptionkey</a:t>
            </a:r>
            <a:r>
              <a:rPr lang="de-AT" sz="2000" dirty="0"/>
              <a:t> sicherheitshalber wegsichern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5E1062-6A5A-BBF2-032F-885208E8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33" y="973013"/>
            <a:ext cx="4026371" cy="368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6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668A0-E3F2-918B-B749-362DD662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Für HA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3B7A5B-5251-D162-2A78-F7F6A3A3CE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3DA47B-4EDF-6923-69E8-044912C8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03" y="1796429"/>
            <a:ext cx="45529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76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0478A6-C15C-4216-2842-90D58930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1C43A2-6AF9-5F92-A739-F92B0FEB8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A22713-9304-44DC-D00B-5715CD79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457"/>
            <a:ext cx="9144000" cy="32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09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26A81-90A6-B90D-4E4E-D8F7C4EE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C843A3-66C5-6DDD-B459-B507D7F84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Schlechtes USB-Kabel</a:t>
            </a:r>
          </a:p>
          <a:p>
            <a:r>
              <a:rPr lang="de-AT" dirty="0"/>
              <a:t>ESP32 geht nicht automatisch in Boot-Mode</a:t>
            </a:r>
          </a:p>
          <a:p>
            <a:pPr lvl="1"/>
            <a:r>
              <a:rPr lang="de-AT" dirty="0"/>
              <a:t>Boot-Taste drücken</a:t>
            </a:r>
          </a:p>
          <a:p>
            <a:r>
              <a:rPr lang="de-AT" dirty="0"/>
              <a:t>System ist nicht aktuell </a:t>
            </a:r>
            <a:r>
              <a:rPr lang="de-AT" dirty="0">
                <a:sym typeface="Wingdings" panose="05000000000000000000" pitchFamily="2" charset="2"/>
              </a:rPr>
              <a:t> Neustart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6194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59EB-E214-4019-A83D-3F887E0B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 um DHT22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BB82E4-E910-4D6A-87D3-BB5856C0A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>
                <a:sym typeface="Wingdings" panose="05000000000000000000" pitchFamily="2" charset="2"/>
              </a:rPr>
              <a:t> 3.3V</a:t>
            </a:r>
          </a:p>
          <a:p>
            <a:r>
              <a:rPr lang="de-DE" dirty="0">
                <a:sym typeface="Wingdings" panose="05000000000000000000" pitchFamily="2" charset="2"/>
              </a:rPr>
              <a:t>-  GND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Out  27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C71F9A-8BEA-4146-B6E6-6FAF2C70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412776"/>
            <a:ext cx="263879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91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14AEB-F861-D544-D9E9-AD98AB9C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„Nackte“ Variante</a:t>
            </a:r>
          </a:p>
        </p:txBody>
      </p:sp>
      <p:pic>
        <p:nvPicPr>
          <p:cNvPr id="1026" name="Picture 2" descr="AM2302 / DHT22 Datasheet">
            <a:extLst>
              <a:ext uri="{FF2B5EF4-FFF2-40B4-BE49-F238E27FC236}">
                <a16:creationId xmlns:a16="http://schemas.microsoft.com/office/drawing/2014/main" id="{03711EB4-31B0-4E33-3DC3-F87989419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37791"/>
            <a:ext cx="5760640" cy="478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675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6B194-8853-2596-4D0C-39880F4E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erweitern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382731-855F-3756-5BA5-7FBA2C978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2BBB7B-7FF3-04E8-D834-D1695F40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015763"/>
            <a:ext cx="7596336" cy="51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3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1E6B6-340A-AB74-1E30-0D22F033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Anpassen, Save und </a:t>
            </a:r>
            <a:r>
              <a:rPr lang="de-AT" dirty="0" err="1"/>
              <a:t>Install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4F316F-61E5-0FB3-72D9-ABF6DF43D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7E6DD2-827C-C68D-2ADF-96390740F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64" y="972280"/>
            <a:ext cx="5233984" cy="57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2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E7C5D-30BF-7C2B-1B4B-D72B7E3E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Protokoll sieht gut aus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9C91ED-1779-B37F-1ABD-999975C1C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0BE2BE-F34E-146B-B757-6BC3F9C9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44" y="1484784"/>
            <a:ext cx="9144000" cy="1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1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7412BA-5A43-AE96-CA25-C55B2939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Auch in HA automatisch verfügbar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7A30FB-87B0-67B7-F275-037228284A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Namensgebung vielleicht besser wählen</a:t>
            </a:r>
          </a:p>
          <a:p>
            <a:pPr lvl="1"/>
            <a:r>
              <a:rPr lang="de-AT" dirty="0"/>
              <a:t>Device ESP-03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2C177F-B22A-107D-C486-4A29F2BE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8967"/>
            <a:ext cx="9144000" cy="29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0E4F7-04E7-87F5-4B4D-D1C930B2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Zum Schluss: LED als Aktor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BF28A7-7C9C-C597-9183-BEE9EC3E2C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4C964-6855-1494-F99D-0C5960BE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429000"/>
            <a:ext cx="5514379" cy="34473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AF48B2-EB5A-2C05-F9B9-59D45EF55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679" y="1035224"/>
            <a:ext cx="4853917" cy="21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4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83CC4-2C34-12C3-26E2-36C3A3D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Gerät ist vom Typ ESP32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C8AB4-EBC9-FCAC-DCE3-3C0D4A3C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Abbruch </a:t>
            </a:r>
            <a:r>
              <a:rPr lang="de-AT" dirty="0">
                <a:sym typeface="Wingdings" panose="05000000000000000000" pitchFamily="2" charset="2"/>
              </a:rPr>
              <a:t> Konfiguration des Sensors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3099AA-478D-BC4B-EB13-FFD29C0B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0"/>
            <a:ext cx="7308304" cy="45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5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6A2E9-6203-7926-F04E-29E10536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und ESP32 mit OLED-Display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644E1C-C8B8-AF15-AD80-BE3B2E1CC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2C7988-1104-7F7B-30E7-9F132A0A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76" y="1052736"/>
            <a:ext cx="7369448" cy="52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73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0C0AC-EC73-AB95-154D-4BBE75E2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Wenn es spezieller wird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87A88E-FC8A-C2F1-FC4D-3421A3F04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889" y="1268760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https://esphome.io/custom/custom_component.html</a:t>
            </a:r>
            <a:r>
              <a:rPr lang="de-AT" dirty="0"/>
              <a:t> </a:t>
            </a:r>
          </a:p>
          <a:p>
            <a:r>
              <a:rPr lang="de-AT" dirty="0"/>
              <a:t>Beispiel:</a:t>
            </a:r>
          </a:p>
          <a:p>
            <a:pPr lvl="1"/>
            <a:r>
              <a:rPr lang="de-AT" sz="1800" dirty="0">
                <a:hlinkClick r:id="rId3"/>
              </a:rPr>
              <a:t>https://www.youtube.com/watch?v=ZAFYBPJMd2M&amp;ab_channel=MakerTutor</a:t>
            </a:r>
            <a:r>
              <a:rPr lang="de-AT" sz="1800" dirty="0"/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D91478-597A-164F-F335-7912213AE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859835"/>
            <a:ext cx="7060280" cy="38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44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FD4DE-5A69-C744-9A16-16C4992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Ansehen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37EF10-5945-2946-2A9A-1FFEF7F784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https://www.youtube.com/watch?v=dk5yDBRHhbQ&amp;ab_channel=VaclavChaloupka</a:t>
            </a:r>
            <a:r>
              <a:rPr lang="de-AT" dirty="0"/>
              <a:t> </a:t>
            </a:r>
          </a:p>
          <a:p>
            <a:r>
              <a:rPr lang="de-AT" dirty="0">
                <a:hlinkClick r:id="rId3"/>
              </a:rPr>
              <a:t>https://github.com/bruxy70/Venetian-Blinds-Control/blob/master/components/venetian_blinds/venetian_blinds.cpp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1564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E875BD-2EFE-AFD4-A2E1-8FC21BD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E3CE3-F29A-12DC-6DC9-0E3E05FBCE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1307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FF92B-468C-80D2-BC91-65F567FF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Fundus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2E39AB-E352-1A22-581D-4D714B722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4324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1FD40-435C-44B4-99D5-69241280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Sensirion</a:t>
            </a:r>
            <a:r>
              <a:rPr lang="de-DE" dirty="0"/>
              <a:t> SCD41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9551E7-6284-4CD3-881E-ABEC1A67E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https://www.sensirion.com/de/umweltsensoren/evaluationskit-sek-environmental-sensing/evaluationskit-sek-scd41/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7D1B3E-8A5E-4C7A-A024-F632449D5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" y="2348880"/>
            <a:ext cx="9144000" cy="36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79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299FD-6643-4FFB-AB41-7563C2E3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ESPHome</a:t>
            </a:r>
            <a:r>
              <a:rPr lang="de-DE" dirty="0"/>
              <a:t> am Beispiel </a:t>
            </a:r>
            <a:r>
              <a:rPr lang="de-DE" dirty="0" err="1"/>
              <a:t>Sensirion</a:t>
            </a:r>
            <a:r>
              <a:rPr lang="de-DE" dirty="0"/>
              <a:t> SCD41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D8B497-76BF-492B-B2FA-CBE03B4E1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Hatte ich schon installiert </a:t>
            </a:r>
            <a:r>
              <a:rPr lang="de-DE" dirty="0">
                <a:sym typeface="Wingdings" panose="05000000000000000000" pitchFamily="2" charset="2"/>
              </a:rPr>
              <a:t>wird sofort erkannt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A08C68-2880-401D-87F5-7B025A53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366962"/>
            <a:ext cx="53816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87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1EAC5-1370-364B-F675-D4D5126E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Ohne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131ACE-1E00-14CB-7DEE-E94ACB6DE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b="0" i="0" dirty="0">
                <a:solidFill>
                  <a:srgbClr val="3C4858"/>
                </a:solidFill>
                <a:effectLst/>
                <a:latin typeface="Asap"/>
              </a:rPr>
              <a:t> </a:t>
            </a:r>
            <a:r>
              <a:rPr lang="de-AT" b="0" i="0" u="none" strike="noStrike" dirty="0">
                <a:solidFill>
                  <a:srgbClr val="E91E63"/>
                </a:solidFill>
                <a:effectLst/>
                <a:latin typeface="Asap"/>
                <a:hlinkClick r:id="rId2"/>
              </a:rPr>
              <a:t>https://esphome.github.io/esp-web-tools/</a:t>
            </a:r>
            <a:r>
              <a:rPr lang="de-AT" b="0" i="0" u="none" strike="noStrike" dirty="0">
                <a:solidFill>
                  <a:srgbClr val="E91E63"/>
                </a:solidFill>
                <a:effectLst/>
                <a:latin typeface="Asap"/>
              </a:rPr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67490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33EB0-6770-6455-24BE-61DE187B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EspHome</a:t>
            </a:r>
            <a:r>
              <a:rPr lang="de-AT" dirty="0"/>
              <a:t> CLI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BFD776-BA06-6B4B-136B-357C2A453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Installation</a:t>
            </a:r>
          </a:p>
          <a:p>
            <a:pPr lvl="1"/>
            <a:r>
              <a:rPr lang="de-AT" dirty="0">
                <a:hlinkClick r:id="rId2"/>
              </a:rPr>
              <a:t>https://esphome.io/guides/getting_started_command_line.html</a:t>
            </a:r>
            <a:r>
              <a:rPr lang="de-AT" dirty="0"/>
              <a:t> </a:t>
            </a:r>
          </a:p>
          <a:p>
            <a:r>
              <a:rPr lang="de-AT" dirty="0"/>
              <a:t>Ergebnis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9B520F-005E-1FD1-C991-D8171292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12976"/>
            <a:ext cx="78676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78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47D89-147B-8B15-0C3D-6934A12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 Video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47E77D-43EF-E7CC-FFD3-311738B68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A20929-3C77-E772-CD15-376BA507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47" y="0"/>
            <a:ext cx="7419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5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AE01E-226C-AF85-3FBC-73BFE7C0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EspHome</a:t>
            </a:r>
            <a:r>
              <a:rPr lang="de-AT" dirty="0"/>
              <a:t>-Device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0642FD-9837-0151-4EF4-6175E000D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9AB52A-4328-0B48-910C-4E693046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413"/>
            <a:ext cx="56292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16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60B5A-8BCA-2D6E-36F6-0EA9AAAF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 Video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749ADD-A544-AC3E-6618-7E695C26C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814EDF-F7FF-0D45-9657-CA99BECD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981075"/>
            <a:ext cx="5716421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63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4383B-0FC6-915E-CDDD-5904A92F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BBAF5B-A07B-9E29-94DD-701BCD8064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CB0790-3C6C-ECC3-61F5-BCB0A793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15" y="0"/>
            <a:ext cx="6214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2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B596C-3D93-3135-EEBB-1C752B3C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FC894-1A8F-0EA8-AEB6-B8F19C54AB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CC49C1-2ADC-A16E-2D0B-2245F52D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519112"/>
            <a:ext cx="46767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2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3FACD-1E78-A1C8-5927-B33AC333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Substitutions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8BEBF0-C494-3CB1-87A7-A4553EFBD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C6672F-1274-5D79-7E06-42D9B230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2409825"/>
            <a:ext cx="40576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9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12864-1929-977D-D02B-4BC1F869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1EADCA-BB26-009B-E63A-1EE590108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D939A4-FF6D-7D29-0A86-81F0E0BF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2409825"/>
            <a:ext cx="42767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36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6FCE4-2BC7-F9BF-748A-5198E107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Rssi</a:t>
            </a:r>
            <a:r>
              <a:rPr lang="de-AT" dirty="0"/>
              <a:t> und </a:t>
            </a:r>
            <a:r>
              <a:rPr lang="de-AT" dirty="0" err="1"/>
              <a:t>UpTime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807B5E-2678-5F5B-4AAB-81E1A8AB5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2611EC-DBA8-5B39-61F5-A9F04DE6A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045200"/>
            <a:ext cx="6063563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83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570C2-EB03-36CF-628F-50DEF46D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Build</a:t>
            </a:r>
            <a:r>
              <a:rPr lang="de-AT" dirty="0"/>
              <a:t>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B8DC8B-9574-81BA-38AA-4878458DA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F48E33-F901-54F1-3E41-987E4865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340"/>
            <a:ext cx="9144000" cy="299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01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4DAF4-7FAB-F02A-8BD3-EE5273CC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Flashen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D60CC6-D66F-0106-E6DE-8108D5B0AC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D94C0E-5BB8-69AA-33DF-BF2A85E92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3"/>
            <a:ext cx="9144000" cy="24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3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3B81B-E03B-EF94-A88F-3892B181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Log startet automatisch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9C2CBB-1029-037C-2CC2-B762A0189A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5D2D01-5464-FA7E-3DEB-8947EC62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7496"/>
            <a:ext cx="9144000" cy="27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24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A552D-5A96-70B7-855F-86F8FD57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IP-Adresse ermitteln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462850-9D4C-EB86-9459-B9297773B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BFBDAD-1854-32EC-436A-0ADAC592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590675"/>
            <a:ext cx="80867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8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5433B-371B-B91A-77C6-BAE901D5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Bauteile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C241E1-D1BC-2FEF-02FD-266852A50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58042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7B67C-5D4B-49CA-3176-BEC303A5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OTA Update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D68492-7995-FAB5-5530-8697424A0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Im Problemfall mit IP</a:t>
            </a:r>
          </a:p>
          <a:p>
            <a:pPr lvl="1"/>
            <a:r>
              <a:rPr lang="de-AT" dirty="0" err="1"/>
              <a:t>Esphome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</a:t>
            </a:r>
            <a:r>
              <a:rPr lang="de-AT" dirty="0" err="1"/>
              <a:t>demo.yaml</a:t>
            </a:r>
            <a:r>
              <a:rPr lang="de-AT" dirty="0"/>
              <a:t>  - -</a:t>
            </a:r>
            <a:r>
              <a:rPr lang="de-AT" dirty="0" err="1"/>
              <a:t>device</a:t>
            </a:r>
            <a:r>
              <a:rPr lang="de-AT"/>
              <a:t> 192.168.x.x.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8C20A4-5BF6-8AD9-3011-1EB0AC70A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492896"/>
            <a:ext cx="90297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72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41933-33C9-DE45-8218-FEC115E3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PIR</a:t>
            </a:r>
            <a:br>
              <a:rPr lang="en-US" dirty="0"/>
            </a:b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9A7C106-AA47-4FCD-8727-16825A59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628801"/>
            <a:ext cx="3024336" cy="24535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D16C54F-18CD-45F1-86C7-46DE1730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36" y="3631357"/>
            <a:ext cx="3277057" cy="2000529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8FF6C46-8BAD-4D56-AFEC-F3DDC5AD4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1"/>
            <a:ext cx="8352159" cy="720080"/>
          </a:xfrm>
        </p:spPr>
        <p:txBody>
          <a:bodyPr/>
          <a:lstStyle/>
          <a:p>
            <a:r>
              <a:rPr lang="de-DE" dirty="0"/>
              <a:t>AM312</a:t>
            </a:r>
          </a:p>
          <a:p>
            <a:pPr lvl="1"/>
            <a:r>
              <a:rPr lang="de-DE" dirty="0"/>
              <a:t>3,3V 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Vcc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Gnd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VOUT  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171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5B318-4062-C8A5-286C-929834AE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EspHome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Config</a:t>
            </a:r>
            <a:r>
              <a:rPr lang="de-AT" dirty="0">
                <a:sym typeface="Wingdings" panose="05000000000000000000" pitchFamily="2" charset="2"/>
              </a:rPr>
              <a:t> suchen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986097-648C-4358-F231-96354F44E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A1744F-38F4-FDB3-F904-371C1AFD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080030"/>
            <a:ext cx="8316416" cy="49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E3886-890C-36F8-2C8D-2814BE9F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 in </a:t>
            </a:r>
            <a:r>
              <a:rPr lang="de-AT" dirty="0" err="1"/>
              <a:t>Yaml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00B485-8DC3-B474-9624-EAF69B2CF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B6ACF04-2DB7-9AAC-5841-D9D4CE3CC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629"/>
            <a:ext cx="9144000" cy="42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3796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1105</Words>
  <Application>Microsoft Office PowerPoint</Application>
  <PresentationFormat>Bildschirmpräsentation (4:3)</PresentationFormat>
  <Paragraphs>240</Paragraphs>
  <Slides>60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7" baseType="lpstr">
      <vt:lpstr>Arial</vt:lpstr>
      <vt:lpstr>Asap</vt:lpstr>
      <vt:lpstr>Calibri</vt:lpstr>
      <vt:lpstr>Symbol</vt:lpstr>
      <vt:lpstr>ui-monospace</vt:lpstr>
      <vt:lpstr>Wingdings</vt:lpstr>
      <vt:lpstr>2_Larissa</vt:lpstr>
      <vt:lpstr>Integration ESP-basierter Geräte</vt:lpstr>
      <vt:lpstr>EspHome</vt:lpstr>
      <vt:lpstr>Jeder installiert sein Device</vt:lpstr>
      <vt:lpstr>Gerät ist vom Typ ESP32</vt:lpstr>
      <vt:lpstr>EspHome-Device konfigurieren</vt:lpstr>
      <vt:lpstr>Bauteile</vt:lpstr>
      <vt:lpstr>Sensor PIR </vt:lpstr>
      <vt:lpstr>EspHome  Config suchen</vt:lpstr>
      <vt:lpstr>Config in Yaml</vt:lpstr>
      <vt:lpstr>In eigenes Device übernehmen</vt:lpstr>
      <vt:lpstr>Fertige Config</vt:lpstr>
      <vt:lpstr>ESP32 - install</vt:lpstr>
      <vt:lpstr>Erstinstallation über USB-Kabel</vt:lpstr>
      <vt:lpstr>Build Project  Download dauert …</vt:lpstr>
      <vt:lpstr>… endlich</vt:lpstr>
      <vt:lpstr>Mit ESP aus Browser heraus lokal verbinden</vt:lpstr>
      <vt:lpstr>ESP32 an Notebook anschließen …</vt:lpstr>
      <vt:lpstr>Firefox macht Schwierigkeiten</vt:lpstr>
      <vt:lpstr>Connected  Install</vt:lpstr>
      <vt:lpstr>Firmware hochladen</vt:lpstr>
      <vt:lpstr>Dauert wieder etwas …</vt:lpstr>
      <vt:lpstr> … bis zum Erfolg</vt:lpstr>
      <vt:lpstr>Wenn ESP nicht flashbar ist</vt:lpstr>
      <vt:lpstr>Kontrolle</vt:lpstr>
      <vt:lpstr>OTA-Update</vt:lpstr>
      <vt:lpstr>Save, Install  diesmal OTA</vt:lpstr>
      <vt:lpstr>Compile, Link, Flash wird transparent</vt:lpstr>
      <vt:lpstr>Alles OK</vt:lpstr>
      <vt:lpstr>Einbindung in HA</vt:lpstr>
      <vt:lpstr>Für HA konfigurieren</vt:lpstr>
      <vt:lpstr>Ergebnis</vt:lpstr>
      <vt:lpstr>Fehlerquellen</vt:lpstr>
      <vt:lpstr>Erweiterung um DHT22</vt:lpstr>
      <vt:lpstr>„Nackte“ Variante</vt:lpstr>
      <vt:lpstr>Config erweitern</vt:lpstr>
      <vt:lpstr>Anpassen, Save und Install</vt:lpstr>
      <vt:lpstr>Protokoll sieht gut aus</vt:lpstr>
      <vt:lpstr>Auch in HA automatisch verfügbar</vt:lpstr>
      <vt:lpstr>Zum Schluss: LED als Aktor …</vt:lpstr>
      <vt:lpstr>… und ESP32 mit OLED-Display</vt:lpstr>
      <vt:lpstr>Wenn es spezieller wird</vt:lpstr>
      <vt:lpstr>Ansehen</vt:lpstr>
      <vt:lpstr>PowerPoint-Präsentation</vt:lpstr>
      <vt:lpstr>Fundus</vt:lpstr>
      <vt:lpstr>Sensirion SCD41</vt:lpstr>
      <vt:lpstr>ESPHome am Beispiel Sensirion SCD41</vt:lpstr>
      <vt:lpstr>Ohne HA</vt:lpstr>
      <vt:lpstr>EspHome CLI</vt:lpstr>
      <vt:lpstr>Aus Video</vt:lpstr>
      <vt:lpstr>Aus Video</vt:lpstr>
      <vt:lpstr>PowerPoint-Präsentation</vt:lpstr>
      <vt:lpstr>PowerPoint-Präsentation</vt:lpstr>
      <vt:lpstr>Substitutions</vt:lpstr>
      <vt:lpstr>PowerPoint-Präsentation</vt:lpstr>
      <vt:lpstr>Rssi und UpTime</vt:lpstr>
      <vt:lpstr>Build starten</vt:lpstr>
      <vt:lpstr>Flashen</vt:lpstr>
      <vt:lpstr>Log startet automatisch</vt:lpstr>
      <vt:lpstr>IP-Adresse ermitteln</vt:lpstr>
      <vt:lpstr>OTA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905</cp:revision>
  <dcterms:created xsi:type="dcterms:W3CDTF">2011-08-18T07:37:01Z</dcterms:created>
  <dcterms:modified xsi:type="dcterms:W3CDTF">2023-03-09T14:04:45Z</dcterms:modified>
</cp:coreProperties>
</file>